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6" r:id="rId5"/>
    <p:sldId id="268" r:id="rId6"/>
    <p:sldId id="260" r:id="rId7"/>
    <p:sldId id="262" r:id="rId8"/>
    <p:sldId id="263" r:id="rId9"/>
    <p:sldId id="264" r:id="rId10"/>
    <p:sldId id="265" r:id="rId11"/>
    <p:sldId id="267" r:id="rId12"/>
    <p:sldId id="271" r:id="rId13"/>
    <p:sldId id="270" r:id="rId14"/>
    <p:sldId id="269" r:id="rId15"/>
    <p:sldId id="274" r:id="rId16"/>
    <p:sldId id="276" r:id="rId17"/>
    <p:sldId id="259" r:id="rId18"/>
    <p:sldId id="277" r:id="rId19"/>
    <p:sldId id="281" r:id="rId20"/>
    <p:sldId id="282" r:id="rId21"/>
    <p:sldId id="261" r:id="rId22"/>
    <p:sldId id="272" r:id="rId23"/>
    <p:sldId id="273"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47" autoAdjust="0"/>
  </p:normalViewPr>
  <p:slideViewPr>
    <p:cSldViewPr>
      <p:cViewPr varScale="1">
        <p:scale>
          <a:sx n="63" d="100"/>
          <a:sy n="63" d="100"/>
        </p:scale>
        <p:origin x="-1374" y="-108"/>
      </p:cViewPr>
      <p:guideLst>
        <p:guide orient="horz" pos="2160"/>
        <p:guide pos="2880"/>
      </p:guideLst>
    </p:cSldViewPr>
  </p:slideViewPr>
  <p:notesTextViewPr>
    <p:cViewPr>
      <p:scale>
        <a:sx n="1" d="1"/>
        <a:sy n="1" d="1"/>
      </p:scale>
      <p:origin x="0" y="0"/>
    </p:cViewPr>
  </p:notesTextViewPr>
  <p:sorterViewPr>
    <p:cViewPr>
      <p:scale>
        <a:sx n="100" d="100"/>
        <a:sy n="100" d="100"/>
      </p:scale>
      <p:origin x="0" y="30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4DF33F-B247-4567-8091-3C752D755EAE}"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423150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DF33F-B247-4567-8091-3C752D755EAE}"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134484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DF33F-B247-4567-8091-3C752D755EAE}"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662305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DF33F-B247-4567-8091-3C752D755EAE}"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2191626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4DF33F-B247-4567-8091-3C752D755EAE}"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416855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4DF33F-B247-4567-8091-3C752D755EAE}"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195317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4DF33F-B247-4567-8091-3C752D755EAE}"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1615856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4DF33F-B247-4567-8091-3C752D755EAE}"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35536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DF33F-B247-4567-8091-3C752D755EAE}"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381898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DF33F-B247-4567-8091-3C752D755EAE}"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177645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DF33F-B247-4567-8091-3C752D755EAE}"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B186C6-EF11-438F-9A3C-7683A75DFB90}" type="slidenum">
              <a:rPr lang="en-US" smtClean="0"/>
              <a:t>‹#›</a:t>
            </a:fld>
            <a:endParaRPr lang="en-US"/>
          </a:p>
        </p:txBody>
      </p:sp>
    </p:spTree>
    <p:extLst>
      <p:ext uri="{BB962C8B-B14F-4D97-AF65-F5344CB8AC3E}">
        <p14:creationId xmlns:p14="http://schemas.microsoft.com/office/powerpoint/2010/main" val="306477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DF33F-B247-4567-8091-3C752D755EAE}"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186C6-EF11-438F-9A3C-7683A75DFB90}" type="slidenum">
              <a:rPr lang="en-US" smtClean="0"/>
              <a:t>‹#›</a:t>
            </a:fld>
            <a:endParaRPr lang="en-US"/>
          </a:p>
        </p:txBody>
      </p:sp>
    </p:spTree>
    <p:extLst>
      <p:ext uri="{BB962C8B-B14F-4D97-AF65-F5344CB8AC3E}">
        <p14:creationId xmlns:p14="http://schemas.microsoft.com/office/powerpoint/2010/main" val="288419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s://brainly.in/question/3097898#readmore" TargetMode="External"/><Relationship Id="rId7" Type="http://schemas.openxmlformats.org/officeDocument/2006/relationships/hyperlink" Target="https://www.esamskriti.com/e/Culture/Indian-Culture/Benoy-K.-Behl-brings-ancient-wonders-of-the-Ajanta-Caves-to-Light-1.aspx" TargetMode="External"/><Relationship Id="rId2" Type="http://schemas.openxmlformats.org/officeDocument/2006/relationships/hyperlink" Target="https://www.slideshare.net/parasahuja167/ajanta-caves-76117349" TargetMode="External"/><Relationship Id="rId1" Type="http://schemas.openxmlformats.org/officeDocument/2006/relationships/slideLayout" Target="../slideLayouts/slideLayout2.xml"/><Relationship Id="rId6" Type="http://schemas.openxmlformats.org/officeDocument/2006/relationships/hyperlink" Target="https://www.slideshare.net/rizzu871/ajanta-ellora-caves-42448668" TargetMode="External"/><Relationship Id="rId5" Type="http://schemas.openxmlformats.org/officeDocument/2006/relationships/hyperlink" Target="https://www.slideshare.net/robymariavincent/ajanta-ellora-caves" TargetMode="External"/><Relationship Id="rId4" Type="http://schemas.openxmlformats.org/officeDocument/2006/relationships/hyperlink" Target="https://www.slideshare.net/swami99/ajanta-paintings-appreciation-of-mahajanaka-jataka-composi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InmFDhVyszw" TargetMode="External"/><Relationship Id="rId2" Type="http://schemas.openxmlformats.org/officeDocument/2006/relationships/hyperlink" Target="https://www.youtube.com/watch?v=a1SdRCDHES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AJANTA CAVES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062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prstClr val="black"/>
                </a:solidFill>
              </a:rPr>
              <a:t>Subject Matters in the Art of </a:t>
            </a:r>
            <a:r>
              <a:rPr lang="en-US" sz="2000" dirty="0" smtClean="0">
                <a:solidFill>
                  <a:prstClr val="black"/>
                </a:solidFill>
              </a:rPr>
              <a:t>Ajanta- 3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smtClean="0"/>
              <a:t>Influences</a:t>
            </a:r>
          </a:p>
          <a:p>
            <a:r>
              <a:rPr lang="en-US" dirty="0" smtClean="0"/>
              <a:t>These </a:t>
            </a:r>
            <a:r>
              <a:rPr lang="en-US" dirty="0"/>
              <a:t>paintings showed remarkable </a:t>
            </a:r>
            <a:r>
              <a:rPr lang="en-US" dirty="0" smtClean="0"/>
              <a:t>influence and affinities </a:t>
            </a:r>
            <a:r>
              <a:rPr lang="en-US" dirty="0"/>
              <a:t>to classical Greek art. </a:t>
            </a:r>
            <a:endParaRPr lang="en-US" dirty="0" smtClean="0"/>
          </a:p>
          <a:p>
            <a:r>
              <a:rPr lang="en-US" dirty="0" smtClean="0"/>
              <a:t>This </a:t>
            </a:r>
            <a:r>
              <a:rPr lang="en-US" dirty="0"/>
              <a:t>was not coincidence, but evidence of a Greco-Indian culture that had spread from the 4th Century BC expeditions of Alexander the Great. It stretched through Hellenistic kingdoms and trade routes from the Mediterranean to Persia, Afghanistan and India – with Ajanta along the way – to distant China and Japan.</a:t>
            </a:r>
          </a:p>
        </p:txBody>
      </p:sp>
    </p:spTree>
    <p:extLst>
      <p:ext uri="{BB962C8B-B14F-4D97-AF65-F5344CB8AC3E}">
        <p14:creationId xmlns:p14="http://schemas.microsoft.com/office/powerpoint/2010/main" val="385678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Characteristics of Ajanta Cave Paintings-1</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err="1" smtClean="0"/>
              <a:t>Ajnata</a:t>
            </a:r>
            <a:r>
              <a:rPr lang="en-US" dirty="0" smtClean="0"/>
              <a:t> cave paintings are best known for the un measurable beauty of Buddha s Image. </a:t>
            </a:r>
          </a:p>
          <a:p>
            <a:r>
              <a:rPr lang="en-US" dirty="0" smtClean="0"/>
              <a:t>Depiction of </a:t>
            </a:r>
            <a:r>
              <a:rPr lang="en-US" dirty="0"/>
              <a:t>B</a:t>
            </a:r>
            <a:r>
              <a:rPr lang="en-US" dirty="0" smtClean="0"/>
              <a:t>uddhist themes give us a treat of eyes and is the main reason of the fame Ajanta caves.  </a:t>
            </a:r>
          </a:p>
          <a:p>
            <a:r>
              <a:rPr lang="en-US" dirty="0" smtClean="0"/>
              <a:t>illuminating statues of the praying Buddha, the spellbinding architecture and the compelling beauty of the wall paintings lift Ajanta above such worldly concerns.</a:t>
            </a:r>
          </a:p>
          <a:p>
            <a:r>
              <a:rPr lang="en-US" dirty="0" smtClean="0"/>
              <a:t>The Ajanta cave Art may be a tourist magnet in India , yet thanks to generations of conservationists, Ajanta remains a gateway to Nirvana.</a:t>
            </a:r>
          </a:p>
          <a:p>
            <a:r>
              <a:rPr lang="en-US" dirty="0" smtClean="0"/>
              <a:t> </a:t>
            </a:r>
          </a:p>
        </p:txBody>
      </p:sp>
    </p:spTree>
    <p:extLst>
      <p:ext uri="{BB962C8B-B14F-4D97-AF65-F5344CB8AC3E}">
        <p14:creationId xmlns:p14="http://schemas.microsoft.com/office/powerpoint/2010/main" val="236321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Characteristics of Ajanta Cave Paintings-2</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Ajanta cave paintings have revealed the use of intense </a:t>
            </a:r>
            <a:r>
              <a:rPr lang="en-US" dirty="0" err="1" smtClean="0"/>
              <a:t>colours</a:t>
            </a:r>
            <a:r>
              <a:rPr lang="en-US" dirty="0" smtClean="0"/>
              <a:t> in the paintings</a:t>
            </a:r>
          </a:p>
          <a:p>
            <a:r>
              <a:rPr lang="en-US" dirty="0" smtClean="0"/>
              <a:t>The portraits painted in Ajanta Cave Art are of sheer beauty.</a:t>
            </a:r>
          </a:p>
          <a:p>
            <a:r>
              <a:rPr lang="en-US" dirty="0" smtClean="0"/>
              <a:t>Many portraits depicts the mastery of its artist these portraits were painted along with the subtlety of their artists’ use of perspective, shading and other three-dimensional techniques including the use of bright stones, notably lapis lazuli from Afghanistan.</a:t>
            </a:r>
          </a:p>
          <a:p>
            <a:r>
              <a:rPr lang="en-US" dirty="0" smtClean="0"/>
              <a:t>the precious </a:t>
            </a:r>
            <a:r>
              <a:rPr lang="en-US" i="1" dirty="0" err="1" smtClean="0"/>
              <a:t>chaityagrihas</a:t>
            </a:r>
            <a:r>
              <a:rPr lang="en-US" dirty="0" smtClean="0"/>
              <a:t> and </a:t>
            </a:r>
            <a:r>
              <a:rPr lang="en-US" i="1" dirty="0" err="1" smtClean="0"/>
              <a:t>viharas</a:t>
            </a:r>
            <a:r>
              <a:rPr lang="en-US" dirty="0" smtClean="0"/>
              <a:t> of Ajanta caves declare them as Buddhist Caves </a:t>
            </a:r>
            <a:br>
              <a:rPr lang="en-US" dirty="0" smtClean="0"/>
            </a:br>
            <a:endParaRPr lang="en-US" dirty="0" smtClean="0"/>
          </a:p>
          <a:p>
            <a:r>
              <a:rPr lang="en-US" dirty="0" smtClean="0"/>
              <a:t> </a:t>
            </a:r>
          </a:p>
        </p:txBody>
      </p:sp>
    </p:spTree>
    <p:extLst>
      <p:ext uri="{BB962C8B-B14F-4D97-AF65-F5344CB8AC3E}">
        <p14:creationId xmlns:p14="http://schemas.microsoft.com/office/powerpoint/2010/main" val="3607383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Characteristics of Ajanta Cave Paintings-3</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during the reign of the </a:t>
            </a:r>
            <a:r>
              <a:rPr lang="en-US" dirty="0" err="1" smtClean="0"/>
              <a:t>Vakataka</a:t>
            </a:r>
            <a:r>
              <a:rPr lang="en-US" dirty="0" smtClean="0"/>
              <a:t> dynasty emperor </a:t>
            </a:r>
            <a:r>
              <a:rPr lang="en-US" dirty="0" err="1" smtClean="0"/>
              <a:t>Harisena</a:t>
            </a:r>
            <a:r>
              <a:rPr lang="en-US" dirty="0" smtClean="0"/>
              <a:t>, these places was created. And the merchants and courtiers of the time had paid money for this glorious place.</a:t>
            </a:r>
          </a:p>
          <a:p>
            <a:r>
              <a:rPr lang="en-US" dirty="0" smtClean="0"/>
              <a:t>During the period of  </a:t>
            </a:r>
            <a:r>
              <a:rPr lang="en-US" dirty="0" err="1" smtClean="0"/>
              <a:t>Vakataka</a:t>
            </a:r>
            <a:r>
              <a:rPr lang="en-US" dirty="0" smtClean="0"/>
              <a:t> empire, the king was the patronage of Buddhist art.</a:t>
            </a:r>
          </a:p>
          <a:p>
            <a:r>
              <a:rPr lang="en-US" dirty="0" smtClean="0"/>
              <a:t>During his reign till the fall of his kingdom the Ajanta Caves have been a place of quiet contemplation.</a:t>
            </a:r>
            <a:br>
              <a:rPr lang="en-US" dirty="0" smtClean="0"/>
            </a:br>
            <a:endParaRPr lang="en-US" dirty="0" smtClean="0"/>
          </a:p>
          <a:p>
            <a:r>
              <a:rPr lang="en-US" dirty="0" smtClean="0"/>
              <a:t/>
            </a:r>
            <a:br>
              <a:rPr lang="en-US" dirty="0" smtClean="0"/>
            </a:br>
            <a:endParaRPr lang="en-US" dirty="0"/>
          </a:p>
        </p:txBody>
      </p:sp>
    </p:spTree>
    <p:extLst>
      <p:ext uri="{BB962C8B-B14F-4D97-AF65-F5344CB8AC3E}">
        <p14:creationId xmlns:p14="http://schemas.microsoft.com/office/powerpoint/2010/main" val="124013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Characteristics of Ajanta Cave Paintings-2</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a:t>Their meticulous restoration </a:t>
            </a:r>
            <a:r>
              <a:rPr lang="en-US" dirty="0" smtClean="0"/>
              <a:t>have been done for many </a:t>
            </a:r>
            <a:r>
              <a:rPr lang="en-US" dirty="0"/>
              <a:t>times over the past 200 </a:t>
            </a:r>
            <a:r>
              <a:rPr lang="en-US" dirty="0" smtClean="0"/>
              <a:t>years, for the best maintenances of the Ajanta Art.</a:t>
            </a:r>
          </a:p>
          <a:p>
            <a:r>
              <a:rPr lang="en-US" dirty="0" smtClean="0"/>
              <a:t>The </a:t>
            </a:r>
            <a:r>
              <a:rPr lang="en-US" dirty="0"/>
              <a:t>artists </a:t>
            </a:r>
            <a:r>
              <a:rPr lang="en-US" dirty="0" smtClean="0"/>
              <a:t>painted  </a:t>
            </a:r>
            <a:r>
              <a:rPr lang="en-US" dirty="0"/>
              <a:t>so well, with such precise use of </a:t>
            </a:r>
            <a:r>
              <a:rPr lang="en-US" dirty="0" err="1"/>
              <a:t>colour</a:t>
            </a:r>
            <a:r>
              <a:rPr lang="en-US" dirty="0"/>
              <a:t>, in the dark recesses of these rock-carved prayer halls and </a:t>
            </a:r>
            <a:r>
              <a:rPr lang="en-US" dirty="0" smtClean="0"/>
              <a:t>monasteries.</a:t>
            </a:r>
          </a:p>
          <a:p>
            <a:r>
              <a:rPr lang="en-US" dirty="0" smtClean="0"/>
              <a:t>All art work inside Ajanta Caves are lying inside the darkest abode of these caves. When sunlight strikes the paintings and sculptures, it illuminates them.</a:t>
            </a:r>
          </a:p>
          <a:p>
            <a:r>
              <a:rPr lang="en-US" dirty="0" smtClean="0"/>
              <a:t>Many </a:t>
            </a:r>
            <a:r>
              <a:rPr lang="en-US" dirty="0"/>
              <a:t>architects, masons, sculptors and painters would have been at work between from circa AD </a:t>
            </a:r>
            <a:r>
              <a:rPr lang="en-US" dirty="0" smtClean="0"/>
              <a:t>460-500</a:t>
            </a:r>
          </a:p>
        </p:txBody>
      </p:sp>
    </p:spTree>
    <p:extLst>
      <p:ext uri="{BB962C8B-B14F-4D97-AF65-F5344CB8AC3E}">
        <p14:creationId xmlns:p14="http://schemas.microsoft.com/office/powerpoint/2010/main" val="1386232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SALIENT FEATURES OF AJNATA WALL PAINTINGS</a:t>
            </a:r>
            <a:endParaRPr lang="en-US" sz="3200" dirty="0"/>
          </a:p>
        </p:txBody>
      </p:sp>
      <p:sp>
        <p:nvSpPr>
          <p:cNvPr id="3" name="Content Placeholder 2"/>
          <p:cNvSpPr>
            <a:spLocks noGrp="1"/>
          </p:cNvSpPr>
          <p:nvPr>
            <p:ph idx="1"/>
          </p:nvPr>
        </p:nvSpPr>
        <p:spPr/>
        <p:txBody>
          <a:bodyPr>
            <a:normAutofit fontScale="55000" lnSpcReduction="20000"/>
          </a:bodyPr>
          <a:lstStyle/>
          <a:p>
            <a:r>
              <a:rPr lang="en-US" dirty="0" smtClean="0"/>
              <a:t>Walls of the Ajanta caves are decorated with Ajanta paintings, depicting the pomp and </a:t>
            </a:r>
            <a:r>
              <a:rPr lang="en-US" dirty="0" err="1" smtClean="0"/>
              <a:t>splendour</a:t>
            </a:r>
            <a:r>
              <a:rPr lang="en-US" dirty="0" smtClean="0"/>
              <a:t> of the royal courts, the romance of love, singing and dancing. </a:t>
            </a:r>
          </a:p>
          <a:p>
            <a:r>
              <a:rPr lang="en-US" dirty="0" smtClean="0"/>
              <a:t>Some of them depict the world of nature—vegetation and flowers, animals and birds. </a:t>
            </a:r>
          </a:p>
          <a:p>
            <a:r>
              <a:rPr lang="en-US" dirty="0" smtClean="0"/>
              <a:t>Many themes depicted are from the Buddha's life and </a:t>
            </a:r>
            <a:r>
              <a:rPr lang="en-US" dirty="0" err="1" smtClean="0"/>
              <a:t>Jataka</a:t>
            </a:r>
            <a:r>
              <a:rPr lang="en-US" dirty="0" smtClean="0"/>
              <a:t> stories. </a:t>
            </a:r>
          </a:p>
          <a:p>
            <a:r>
              <a:rPr lang="en-US" dirty="0" smtClean="0"/>
              <a:t>The scenes are full of vitality. </a:t>
            </a:r>
          </a:p>
          <a:p>
            <a:r>
              <a:rPr lang="en-US" dirty="0" smtClean="0"/>
              <a:t>Figures are drawn with admirable skill. The intense human appeal gives the message of unity of life depicted through the panorama of all forms of life.</a:t>
            </a:r>
          </a:p>
          <a:p>
            <a:r>
              <a:rPr lang="en-US" dirty="0" smtClean="0"/>
              <a:t>The paintings give a fuller picture of real life. </a:t>
            </a:r>
          </a:p>
          <a:p>
            <a:r>
              <a:rPr lang="en-US" dirty="0" smtClean="0"/>
              <a:t>The medium used to draw is line. What was achieved in the West with could was achieved in India with line. </a:t>
            </a:r>
          </a:p>
          <a:p>
            <a:r>
              <a:rPr lang="en-US" dirty="0" smtClean="0"/>
              <a:t>This style in ancient time spread to central Asia and is evident in wall paintings and in paintings on wooden panels. </a:t>
            </a:r>
          </a:p>
          <a:p>
            <a:r>
              <a:rPr lang="en-US" dirty="0" smtClean="0"/>
              <a:t>The tradition of painting continued for sometime in other parts of India like </a:t>
            </a:r>
            <a:r>
              <a:rPr lang="en-US" dirty="0" err="1" smtClean="0"/>
              <a:t>Badami</a:t>
            </a:r>
            <a:r>
              <a:rPr lang="en-US" dirty="0" smtClean="0"/>
              <a:t>, </a:t>
            </a:r>
            <a:r>
              <a:rPr lang="en-US" dirty="0" err="1" smtClean="0"/>
              <a:t>Kanchi</a:t>
            </a:r>
            <a:r>
              <a:rPr lang="en-US" dirty="0" smtClean="0"/>
              <a:t> and </a:t>
            </a:r>
            <a:r>
              <a:rPr lang="en-US" dirty="0" err="1" smtClean="0"/>
              <a:t>Ellora</a:t>
            </a:r>
            <a:r>
              <a:rPr lang="en-US" dirty="0" smtClean="0"/>
              <a:t>. Later, it spread to Sri Lanka. Gradually, the art of wall painting faded, though the art of book illumination continued, particularly in Jain texts.</a:t>
            </a:r>
            <a:endParaRPr lang="en-US" dirty="0"/>
          </a:p>
        </p:txBody>
      </p:sp>
    </p:spTree>
    <p:extLst>
      <p:ext uri="{BB962C8B-B14F-4D97-AF65-F5344CB8AC3E}">
        <p14:creationId xmlns:p14="http://schemas.microsoft.com/office/powerpoint/2010/main" val="335352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SALIENT FEATURES OF AJNATA WALL </a:t>
            </a:r>
            <a:r>
              <a:rPr lang="en-US" sz="3200" dirty="0" smtClean="0"/>
              <a:t>PAINTINGS</a:t>
            </a:r>
            <a:endParaRPr lang="en-US" sz="3200" dirty="0"/>
          </a:p>
        </p:txBody>
      </p:sp>
      <p:sp>
        <p:nvSpPr>
          <p:cNvPr id="3" name="Content Placeholder 2"/>
          <p:cNvSpPr>
            <a:spLocks noGrp="1"/>
          </p:cNvSpPr>
          <p:nvPr>
            <p:ph idx="1"/>
          </p:nvPr>
        </p:nvSpPr>
        <p:spPr/>
        <p:txBody>
          <a:bodyPr>
            <a:normAutofit fontScale="55000" lnSpcReduction="20000"/>
          </a:bodyPr>
          <a:lstStyle/>
          <a:p>
            <a:r>
              <a:rPr lang="en-US" dirty="0"/>
              <a:t>The main </a:t>
            </a:r>
            <a:r>
              <a:rPr lang="en-US" dirty="0" err="1"/>
              <a:t>colours</a:t>
            </a:r>
            <a:r>
              <a:rPr lang="en-US" dirty="0"/>
              <a:t> used were red ochre, yellow ochre, brown ochre, lamp black, white and lapis </a:t>
            </a:r>
            <a:r>
              <a:rPr lang="en-US" dirty="0" smtClean="0"/>
              <a:t>lazuli</a:t>
            </a:r>
          </a:p>
          <a:p>
            <a:r>
              <a:rPr lang="en-US" dirty="0" smtClean="0"/>
              <a:t>Lapis lazuli was </a:t>
            </a:r>
            <a:r>
              <a:rPr lang="en-US" dirty="0"/>
              <a:t>imported from Northern India, central Asia and Persia. </a:t>
            </a:r>
            <a:endParaRPr lang="en-US" dirty="0" smtClean="0"/>
          </a:p>
          <a:p>
            <a:r>
              <a:rPr lang="en-US" dirty="0" smtClean="0"/>
              <a:t>The </a:t>
            </a:r>
            <a:r>
              <a:rPr lang="en-US" dirty="0"/>
              <a:t>green was made by mixing this lapis lazuli with Indian yellow ochre. </a:t>
            </a:r>
            <a:endParaRPr lang="en-US" dirty="0" smtClean="0"/>
          </a:p>
          <a:p>
            <a:r>
              <a:rPr lang="en-US" dirty="0" smtClean="0"/>
              <a:t>In </a:t>
            </a:r>
            <a:r>
              <a:rPr lang="en-US" dirty="0"/>
              <a:t>the pictorial cycles, all the characters are bright and multi-</a:t>
            </a:r>
            <a:r>
              <a:rPr lang="en-US" dirty="0" err="1"/>
              <a:t>coloured</a:t>
            </a:r>
            <a:r>
              <a:rPr lang="en-US" dirty="0"/>
              <a:t> but are never repeated, a fundamental concept in Indian art. </a:t>
            </a:r>
            <a:endParaRPr lang="en-US" dirty="0" smtClean="0"/>
          </a:p>
          <a:p>
            <a:r>
              <a:rPr lang="en-US" dirty="0" smtClean="0"/>
              <a:t>Ceilings</a:t>
            </a:r>
            <a:r>
              <a:rPr lang="en-US" dirty="0"/>
              <a:t>, walls and pilasters are all covered with overlapping figures, brought to life by the artists with strong and contrasting </a:t>
            </a:r>
            <a:r>
              <a:rPr lang="en-US" dirty="0" err="1"/>
              <a:t>colours</a:t>
            </a:r>
            <a:r>
              <a:rPr lang="en-US" dirty="0"/>
              <a:t>. </a:t>
            </a:r>
            <a:endParaRPr lang="en-US" dirty="0" smtClean="0"/>
          </a:p>
          <a:p>
            <a:r>
              <a:rPr lang="en-US" dirty="0" smtClean="0"/>
              <a:t>The </a:t>
            </a:r>
            <a:r>
              <a:rPr lang="en-US" dirty="0"/>
              <a:t>painting techniques at Ajanta are similar to European fresco technique. The primary difference is that the layer of plaster was dry when it was painted. First, a rough plaster of clay, cow dung, and rice husks were pressed on to the rough cave walls. This was then coated with lime juice in order to create a smooth working surface</a:t>
            </a:r>
            <a:r>
              <a:rPr lang="en-US" dirty="0" smtClean="0"/>
              <a:t>.</a:t>
            </a:r>
          </a:p>
          <a:p>
            <a:r>
              <a:rPr lang="en-US" dirty="0" smtClean="0"/>
              <a:t>There </a:t>
            </a:r>
            <a:r>
              <a:rPr lang="en-US" dirty="0"/>
              <a:t>is gentleness, kindness, generosity, love and warmth in the painted </a:t>
            </a:r>
            <a:r>
              <a:rPr lang="en-US" dirty="0" smtClean="0"/>
              <a:t>figures  which  takes away the viewers  to another world .  </a:t>
            </a:r>
          </a:p>
          <a:p>
            <a:r>
              <a:rPr lang="en-US" dirty="0" smtClean="0"/>
              <a:t>The </a:t>
            </a:r>
            <a:r>
              <a:rPr lang="en-US" dirty="0"/>
              <a:t>faces and gestures can only come from the beauty and gentleness within. </a:t>
            </a:r>
            <a:endParaRPr lang="en-US" dirty="0" smtClean="0"/>
          </a:p>
          <a:p>
            <a:pPr marL="0" indent="0">
              <a:buNone/>
            </a:pPr>
            <a:r>
              <a:rPr lang="en-US" dirty="0"/>
              <a:t/>
            </a:r>
            <a:br>
              <a:rPr lang="en-US" dirty="0"/>
            </a:br>
            <a:endParaRPr lang="en-US" dirty="0"/>
          </a:p>
        </p:txBody>
      </p:sp>
    </p:spTree>
    <p:extLst>
      <p:ext uri="{BB962C8B-B14F-4D97-AF65-F5344CB8AC3E}">
        <p14:creationId xmlns:p14="http://schemas.microsoft.com/office/powerpoint/2010/main" val="372357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81600"/>
            <a:ext cx="8229600" cy="1143000"/>
          </a:xfrm>
        </p:spPr>
        <p:txBody>
          <a:bodyPr>
            <a:normAutofit/>
          </a:bodyPr>
          <a:lstStyle/>
          <a:p>
            <a:r>
              <a:rPr lang="en-US" sz="1400" dirty="0" smtClean="0"/>
              <a:t>The </a:t>
            </a:r>
            <a:r>
              <a:rPr lang="en-US" sz="1400" dirty="0"/>
              <a:t>Ajanta Caves were abandoned in the 5th Century AD and weren’t discovered by the outside world until some 1,400 years later (</a:t>
            </a:r>
            <a:r>
              <a:rPr lang="en-US" sz="1400" dirty="0" err="1"/>
              <a:t>Dinodia</a:t>
            </a:r>
            <a:r>
              <a:rPr lang="en-US" sz="1400" dirty="0"/>
              <a:t> Photos / </a:t>
            </a:r>
            <a:r>
              <a:rPr lang="en-US" sz="1400" dirty="0" err="1"/>
              <a:t>Alamy</a:t>
            </a:r>
            <a:r>
              <a:rPr lang="en-US" sz="1400" dirty="0"/>
              <a:t>)</a:t>
            </a:r>
            <a:br>
              <a:rPr lang="en-US" sz="1400" dirty="0"/>
            </a:br>
            <a:r>
              <a:rPr lang="en-US" sz="1400" dirty="0" smtClean="0"/>
              <a:t/>
            </a:r>
            <a:br>
              <a:rPr lang="en-US" sz="1400" dirty="0" smtClean="0"/>
            </a:br>
            <a:endParaRPr lang="en-US" sz="14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990600"/>
            <a:ext cx="7254523" cy="4080669"/>
          </a:xfrm>
        </p:spPr>
      </p:pic>
    </p:spTree>
    <p:extLst>
      <p:ext uri="{BB962C8B-B14F-4D97-AF65-F5344CB8AC3E}">
        <p14:creationId xmlns:p14="http://schemas.microsoft.com/office/powerpoint/2010/main" val="429347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Alavokitesvara</a:t>
            </a:r>
            <a:r>
              <a:rPr lang="en-US" dirty="0"/>
              <a:t/>
            </a:r>
            <a:br>
              <a:rPr lang="en-US" dirty="0"/>
            </a:br>
            <a:r>
              <a:rPr lang="en-US" dirty="0" smtClean="0"/>
              <a:t>(Examples)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This </a:t>
            </a:r>
            <a:r>
              <a:rPr lang="en-US" dirty="0"/>
              <a:t>painting can be found to the left on the main shrine. It depicts one of the most beloved bodhisattvas, </a:t>
            </a:r>
            <a:r>
              <a:rPr lang="en-US" dirty="0" err="1"/>
              <a:t>Avalokitesvara</a:t>
            </a:r>
            <a:r>
              <a:rPr lang="en-US" dirty="0"/>
              <a:t>. The term “bodhisattva” refers to a person that has been awakened by the Buddhist spirit. According to Mahayana doctrine, </a:t>
            </a:r>
            <a:r>
              <a:rPr lang="en-US" dirty="0" err="1"/>
              <a:t>Alavokitesvara</a:t>
            </a:r>
            <a:r>
              <a:rPr lang="en-US" dirty="0"/>
              <a:t> postponed his ascension into Buddhahood until he assisted every being in achieving Nirvana. </a:t>
            </a:r>
            <a:r>
              <a:rPr lang="en-US" dirty="0" err="1"/>
              <a:t>Avalokitesvara</a:t>
            </a:r>
            <a:r>
              <a:rPr lang="en-US" dirty="0"/>
              <a:t> takes the largest numbers of forms across Asia. Originally, a masculine form, </a:t>
            </a:r>
            <a:r>
              <a:rPr lang="en-US" dirty="0" err="1"/>
              <a:t>Avalokitesvara</a:t>
            </a:r>
            <a:r>
              <a:rPr lang="en-US" dirty="0"/>
              <a:t> is also known as the feminine </a:t>
            </a:r>
            <a:r>
              <a:rPr lang="en-US" dirty="0" err="1"/>
              <a:t>Guanyin</a:t>
            </a:r>
            <a:r>
              <a:rPr lang="en-US" dirty="0"/>
              <a:t> in China, and </a:t>
            </a:r>
            <a:r>
              <a:rPr lang="en-US" dirty="0" err="1"/>
              <a:t>Kuan</a:t>
            </a:r>
            <a:r>
              <a:rPr lang="en-US" dirty="0"/>
              <a:t> Yin in Japan. In the painting, his tan body, darkened only by the locks of curly hair, is delicate and elegant. He is adorned with pearls, </a:t>
            </a:r>
            <a:r>
              <a:rPr lang="en-US" dirty="0" err="1"/>
              <a:t>amythyst</a:t>
            </a:r>
            <a:r>
              <a:rPr lang="en-US" dirty="0"/>
              <a:t>, and other attributes of traditional Indian jewelry. On his head sits a magnificent crown, which at some point was most likely colored in extreme detail, but over time has faded. His eyes are lowered in a meditative state. His calm, spiritual face sets the tone and mood of the room. In his right hand, he holds a lotus blossom, which may represent his spiritual awakening</a:t>
            </a:r>
            <a:r>
              <a:rPr lang="en-US" dirty="0" smtClean="0"/>
              <a:t>.</a:t>
            </a:r>
          </a:p>
          <a:p>
            <a:r>
              <a:rPr lang="en-US" dirty="0">
                <a:solidFill>
                  <a:srgbClr val="FF0000"/>
                </a:solidFill>
              </a:rPr>
              <a:t>Students will find the image and copy here it is taken as assignments and must share with their </a:t>
            </a:r>
            <a:r>
              <a:rPr lang="en-US" dirty="0" smtClean="0">
                <a:solidFill>
                  <a:srgbClr val="FF0000"/>
                </a:solidFill>
              </a:rPr>
              <a:t>teacher</a:t>
            </a:r>
          </a:p>
          <a:p>
            <a:endParaRPr lang="en-US" dirty="0"/>
          </a:p>
        </p:txBody>
      </p:sp>
    </p:spTree>
    <p:extLst>
      <p:ext uri="{BB962C8B-B14F-4D97-AF65-F5344CB8AC3E}">
        <p14:creationId xmlns:p14="http://schemas.microsoft.com/office/powerpoint/2010/main" val="844742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i="1" dirty="0"/>
              <a:t>A wall painting of Bodhisattva </a:t>
            </a:r>
            <a:r>
              <a:rPr lang="en-US" sz="3200" i="1" dirty="0" err="1"/>
              <a:t>Padmapani</a:t>
            </a:r>
            <a:r>
              <a:rPr lang="en-US" sz="3200" i="1" dirty="0"/>
              <a:t> in Cave 1.</a:t>
            </a:r>
            <a:r>
              <a:rPr lang="en-US" sz="3200" dirty="0"/>
              <a:t/>
            </a:r>
            <a:br>
              <a:rPr lang="en-US" sz="3200" dirty="0"/>
            </a:br>
            <a:r>
              <a:rPr lang="en-US" sz="3200" dirty="0" smtClean="0"/>
              <a:t>(Examples)</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This </a:t>
            </a:r>
            <a:r>
              <a:rPr lang="en-US" dirty="0"/>
              <a:t>is one of the most graceful paintings in Ajanta. "</a:t>
            </a:r>
            <a:r>
              <a:rPr lang="en-US" dirty="0" err="1"/>
              <a:t>Padmapani</a:t>
            </a:r>
            <a:r>
              <a:rPr lang="en-US" dirty="0"/>
              <a:t> means Bearer of the Lotus and he brings before us the Peace of the Spirit</a:t>
            </a:r>
            <a:r>
              <a:rPr lang="en-US" dirty="0" smtClean="0"/>
              <a:t>,“</a:t>
            </a:r>
            <a:endParaRPr lang="en-US" dirty="0"/>
          </a:p>
          <a:p>
            <a:r>
              <a:rPr lang="en-US" dirty="0"/>
              <a:t>There were thousands of painted figures all over the walls of the </a:t>
            </a:r>
            <a:r>
              <a:rPr lang="en-US" dirty="0" smtClean="0"/>
              <a:t>caves.</a:t>
            </a:r>
          </a:p>
          <a:p>
            <a:r>
              <a:rPr lang="en-US" dirty="0" smtClean="0"/>
              <a:t>Each </a:t>
            </a:r>
            <a:r>
              <a:rPr lang="en-US" dirty="0"/>
              <a:t>one exudes the spirit of compassion. Most of the paintings were inspired by the </a:t>
            </a:r>
            <a:r>
              <a:rPr lang="en-US" dirty="0" err="1"/>
              <a:t>Jataka</a:t>
            </a:r>
            <a:r>
              <a:rPr lang="en-US" dirty="0"/>
              <a:t> tales about the life of Buddha</a:t>
            </a:r>
            <a:r>
              <a:rPr lang="en-US" dirty="0" smtClean="0"/>
              <a:t>.</a:t>
            </a:r>
          </a:p>
          <a:p>
            <a:r>
              <a:rPr lang="en-US" dirty="0" smtClean="0"/>
              <a:t> There is a presence </a:t>
            </a:r>
            <a:r>
              <a:rPr lang="en-US" dirty="0"/>
              <a:t>of so many </a:t>
            </a:r>
            <a:r>
              <a:rPr lang="en-US" dirty="0" smtClean="0"/>
              <a:t>other gracious </a:t>
            </a:r>
            <a:r>
              <a:rPr lang="en-US" dirty="0"/>
              <a:t>figures </a:t>
            </a:r>
            <a:r>
              <a:rPr lang="en-US" dirty="0" smtClean="0"/>
              <a:t>filled </a:t>
            </a:r>
            <a:r>
              <a:rPr lang="en-US" dirty="0"/>
              <a:t>with a new sense of joy and </a:t>
            </a:r>
            <a:r>
              <a:rPr lang="en-US" dirty="0" smtClean="0"/>
              <a:t>optimism</a:t>
            </a:r>
            <a:r>
              <a:rPr lang="en-US" dirty="0"/>
              <a:t>.</a:t>
            </a:r>
          </a:p>
          <a:p>
            <a:pPr marL="0" indent="0">
              <a:buNone/>
            </a:pPr>
            <a:r>
              <a:rPr lang="en-US" dirty="0" smtClean="0">
                <a:solidFill>
                  <a:srgbClr val="FF0000"/>
                </a:solidFill>
              </a:rPr>
              <a:t>Students will find the image and copy here it is taken as assignments and must share with their teacher</a:t>
            </a:r>
            <a:r>
              <a:rPr lang="en-US" dirty="0"/>
              <a:t/>
            </a:r>
            <a:br>
              <a:rPr lang="en-US" dirty="0"/>
            </a:br>
            <a:endParaRPr lang="en-US" dirty="0"/>
          </a:p>
        </p:txBody>
      </p:sp>
    </p:spTree>
    <p:extLst>
      <p:ext uri="{BB962C8B-B14F-4D97-AF65-F5344CB8AC3E}">
        <p14:creationId xmlns:p14="http://schemas.microsoft.com/office/powerpoint/2010/main" val="323128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r>
              <a:rPr lang="en-US" dirty="0"/>
              <a:t>AJANTA </a:t>
            </a:r>
            <a:r>
              <a:rPr lang="en-US" dirty="0" smtClean="0"/>
              <a:t>CAVE ART</a:t>
            </a:r>
            <a:endParaRPr lang="en-US" dirty="0"/>
          </a:p>
        </p:txBody>
      </p:sp>
      <p:sp>
        <p:nvSpPr>
          <p:cNvPr id="3" name="Content Placeholder 2"/>
          <p:cNvSpPr>
            <a:spLocks noGrp="1"/>
          </p:cNvSpPr>
          <p:nvPr>
            <p:ph idx="1"/>
          </p:nvPr>
        </p:nvSpPr>
        <p:spPr/>
        <p:txBody>
          <a:bodyPr>
            <a:normAutofit fontScale="70000" lnSpcReduction="20000"/>
          </a:bodyPr>
          <a:lstStyle/>
          <a:p>
            <a:r>
              <a:rPr lang="en-US" dirty="0"/>
              <a:t>In ancient times, monks headed to the Ajanta Caves in Aurangabad, Maharashtra, India for their monsoon retreats while merchants and pilgrims made stopovers to rest there. The caves were abandoned in 5th century AD and were not discovered until some 1,400 years later. </a:t>
            </a:r>
            <a:r>
              <a:rPr lang="en-US" dirty="0" err="1"/>
              <a:t>Civilisations</a:t>
            </a:r>
            <a:r>
              <a:rPr lang="en-US" dirty="0"/>
              <a:t> came and went and eventually, the caves were forgotten. Thick undergrowth flourished and camouflaged the caves</a:t>
            </a:r>
            <a:r>
              <a:rPr lang="en-US" dirty="0" smtClean="0"/>
              <a:t>.</a:t>
            </a:r>
          </a:p>
          <a:p>
            <a:r>
              <a:rPr lang="en-US" dirty="0"/>
              <a:t>In 1819, a colonial British officer named Captain John Smith, on a tiger-hunting party, stumbled upon the caves. With mankind’s rediscovery of the </a:t>
            </a:r>
            <a:r>
              <a:rPr lang="en-US" dirty="0" err="1"/>
              <a:t>splendour</a:t>
            </a:r>
            <a:r>
              <a:rPr lang="en-US" dirty="0"/>
              <a:t> of Ajanta, news spread and attempts were made to put Ajanta in the limelight again as well as unveil its treasures - fine mural paintings – to the world.</a:t>
            </a:r>
            <a:br>
              <a:rPr lang="en-US" dirty="0"/>
            </a:br>
            <a:endParaRPr lang="en-US" dirty="0"/>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20085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lgn="l">
              <a:buFont typeface="Wingdings" pitchFamily="2" charset="2"/>
              <a:buChar char="v"/>
            </a:pPr>
            <a:r>
              <a:rPr lang="en-US" sz="3200" b="1" u="sng" dirty="0" smtClean="0">
                <a:solidFill>
                  <a:srgbClr val="FF0000"/>
                </a:solidFill>
              </a:rPr>
              <a:t>Assignment</a:t>
            </a:r>
            <a:r>
              <a:rPr lang="en-US" sz="3200" dirty="0" smtClean="0">
                <a:solidFill>
                  <a:srgbClr val="FF0000"/>
                </a:solidFill>
              </a:rPr>
              <a:t/>
            </a:r>
            <a:br>
              <a:rPr lang="en-US" sz="3200" dirty="0" smtClean="0">
                <a:solidFill>
                  <a:srgbClr val="FF0000"/>
                </a:solidFill>
              </a:rPr>
            </a:br>
            <a:r>
              <a:rPr lang="en-US" sz="3200" dirty="0" smtClean="0">
                <a:solidFill>
                  <a:srgbClr val="FF0000"/>
                </a:solidFill>
              </a:rPr>
              <a:t>write down brief notes on the following examples </a:t>
            </a:r>
            <a:br>
              <a:rPr lang="en-US" sz="3200" dirty="0" smtClean="0">
                <a:solidFill>
                  <a:srgbClr val="FF0000"/>
                </a:solidFill>
              </a:rPr>
            </a:br>
            <a:r>
              <a:rPr lang="en-US" sz="3200" dirty="0" smtClean="0">
                <a:solidFill>
                  <a:srgbClr val="FF0000"/>
                </a:solidFill>
              </a:rPr>
              <a:t>share the image of the painting</a:t>
            </a:r>
            <a:endParaRPr lang="en-US" sz="3200" dirty="0">
              <a:solidFill>
                <a:srgbClr val="FF0000"/>
              </a:solidFill>
            </a:endParaRPr>
          </a:p>
        </p:txBody>
      </p:sp>
      <p:sp>
        <p:nvSpPr>
          <p:cNvPr id="3" name="Content Placeholder 2"/>
          <p:cNvSpPr>
            <a:spLocks noGrp="1"/>
          </p:cNvSpPr>
          <p:nvPr>
            <p:ph idx="1"/>
          </p:nvPr>
        </p:nvSpPr>
        <p:spPr/>
        <p:txBody>
          <a:bodyPr/>
          <a:lstStyle/>
          <a:p>
            <a:r>
              <a:rPr lang="en-US" dirty="0"/>
              <a:t>A prince bringing offerings to </a:t>
            </a:r>
            <a:r>
              <a:rPr lang="en-US" dirty="0" err="1"/>
              <a:t>Vajrapani</a:t>
            </a:r>
            <a:r>
              <a:rPr lang="en-US" dirty="0"/>
              <a:t>, the Bearer of Thunderbolt, in Cave 1.</a:t>
            </a:r>
          </a:p>
          <a:p>
            <a:endParaRPr lang="en-US" dirty="0"/>
          </a:p>
        </p:txBody>
      </p:sp>
    </p:spTree>
    <p:extLst>
      <p:ext uri="{BB962C8B-B14F-4D97-AF65-F5344CB8AC3E}">
        <p14:creationId xmlns:p14="http://schemas.microsoft.com/office/powerpoint/2010/main" val="924627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8229600" cy="2087562"/>
          </a:xfrm>
        </p:spPr>
        <p:txBody>
          <a:bodyPr>
            <a:normAutofit/>
          </a:bodyPr>
          <a:lstStyle/>
          <a:p>
            <a:pPr algn="l"/>
            <a:r>
              <a:rPr lang="en-US" sz="1600" b="1" u="sng" dirty="0" smtClean="0"/>
              <a:t>AN AERIAL VIEW OF AJANTA  CAVES</a:t>
            </a:r>
            <a:br>
              <a:rPr lang="en-US" sz="1600" b="1" u="sng" dirty="0" smtClean="0"/>
            </a:br>
            <a:r>
              <a:rPr lang="en-US" sz="1600" dirty="0" smtClean="0"/>
              <a:t>Ajanta  caves  are the house of representations of  </a:t>
            </a:r>
            <a:r>
              <a:rPr lang="en-US" sz="1600" dirty="0"/>
              <a:t>Bodhisattva, a figure representing one of the past lives of the Buddha before he achieved Nirvana, or union with the divine spirit. </a:t>
            </a:r>
            <a:r>
              <a:rPr lang="en-US" sz="1600" dirty="0" smtClean="0"/>
              <a:t/>
            </a:r>
            <a:br>
              <a:rPr lang="en-US" sz="1600" dirty="0" smtClean="0"/>
            </a:br>
            <a:r>
              <a:rPr lang="en-US" sz="1600" dirty="0" smtClean="0"/>
              <a:t>It is also a </a:t>
            </a:r>
            <a:r>
              <a:rPr lang="en-US" sz="1600" dirty="0"/>
              <a:t>gallery of the oldest and some of the finest of all Buddhist art </a:t>
            </a:r>
            <a:r>
              <a:rPr lang="en-US" sz="1600" dirty="0" smtClean="0"/>
              <a:t/>
            </a:r>
            <a:br>
              <a:rPr lang="en-US" sz="1600" dirty="0" smtClean="0"/>
            </a:br>
            <a:r>
              <a:rPr lang="en-US" sz="1600" dirty="0" smtClean="0"/>
              <a:t>It has </a:t>
            </a:r>
            <a:r>
              <a:rPr lang="en-US" sz="1600" dirty="0"/>
              <a:t>gained fame and become a compelling tourist attraction.</a:t>
            </a:r>
            <a:br>
              <a:rPr lang="en-US" sz="1600" dirty="0"/>
            </a:br>
            <a:r>
              <a:rPr lang="en-US" sz="1400" dirty="0" smtClean="0"/>
              <a:t/>
            </a:r>
            <a:br>
              <a:rPr lang="en-US" sz="1400" dirty="0" smtClean="0"/>
            </a:br>
            <a:endParaRPr lang="en-US" sz="1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28600"/>
            <a:ext cx="4960144" cy="3306763"/>
          </a:xfrm>
        </p:spPr>
      </p:pic>
    </p:spTree>
    <p:extLst>
      <p:ext uri="{BB962C8B-B14F-4D97-AF65-F5344CB8AC3E}">
        <p14:creationId xmlns:p14="http://schemas.microsoft.com/office/powerpoint/2010/main" val="633361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Ajanta cave painting: the ceiling</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2500" r="12500"/>
          <a:stretch>
            <a:fillRect/>
          </a:stretch>
        </p:blipFill>
        <p:spPr/>
      </p:pic>
      <p:sp>
        <p:nvSpPr>
          <p:cNvPr id="4" name="Text Placeholder 3"/>
          <p:cNvSpPr>
            <a:spLocks noGrp="1"/>
          </p:cNvSpPr>
          <p:nvPr>
            <p:ph type="body" sz="half" idx="2"/>
          </p:nvPr>
        </p:nvSpPr>
        <p:spPr>
          <a:xfrm>
            <a:off x="1792288" y="5367338"/>
            <a:ext cx="5486400" cy="1185862"/>
          </a:xfrm>
        </p:spPr>
        <p:txBody>
          <a:bodyPr>
            <a:normAutofit lnSpcReduction="10000"/>
          </a:bodyPr>
          <a:lstStyle/>
          <a:p>
            <a:r>
              <a:rPr lang="en-US" dirty="0"/>
              <a:t>The caves’ interiors are lined with extremely </a:t>
            </a:r>
            <a:r>
              <a:rPr lang="en-US" dirty="0" err="1"/>
              <a:t>colourful</a:t>
            </a:r>
            <a:r>
              <a:rPr lang="en-US" dirty="0"/>
              <a:t> paintings, which some have tried to chip way in order to move elsewhere (Ivan </a:t>
            </a:r>
            <a:r>
              <a:rPr lang="en-US" dirty="0" err="1"/>
              <a:t>Vdovin</a:t>
            </a:r>
            <a:r>
              <a:rPr lang="en-US" dirty="0"/>
              <a:t> / </a:t>
            </a:r>
            <a:r>
              <a:rPr lang="en-US" dirty="0" err="1"/>
              <a:t>Alamy</a:t>
            </a:r>
            <a:r>
              <a:rPr lang="en-US" dirty="0"/>
              <a:t>)</a:t>
            </a:r>
          </a:p>
          <a:p>
            <a:r>
              <a:rPr lang="en-US" dirty="0" smtClean="0"/>
              <a:t/>
            </a:r>
            <a:br>
              <a:rPr lang="en-US" dirty="0" smtClean="0"/>
            </a:br>
            <a:endParaRPr lang="en-US" dirty="0"/>
          </a:p>
        </p:txBody>
      </p:sp>
    </p:spTree>
    <p:extLst>
      <p:ext uri="{BB962C8B-B14F-4D97-AF65-F5344CB8AC3E}">
        <p14:creationId xmlns:p14="http://schemas.microsoft.com/office/powerpoint/2010/main" val="3239162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https://www.slideshare.net/parasahuja167/ajanta-caves-76117349</a:t>
            </a:r>
            <a:endParaRPr lang="en-US" dirty="0" smtClean="0"/>
          </a:p>
          <a:p>
            <a:r>
              <a:rPr lang="en-US" dirty="0" smtClean="0">
                <a:hlinkClick r:id="rId3"/>
              </a:rPr>
              <a:t>https://brainly.in/question/3097898#readmore</a:t>
            </a:r>
            <a:endParaRPr lang="en-US" dirty="0" smtClean="0"/>
          </a:p>
          <a:p>
            <a:r>
              <a:rPr lang="en-US" dirty="0">
                <a:hlinkClick r:id="rId4"/>
              </a:rPr>
              <a:t>https://</a:t>
            </a:r>
            <a:r>
              <a:rPr lang="en-US" dirty="0" smtClean="0">
                <a:hlinkClick r:id="rId4"/>
              </a:rPr>
              <a:t>www.slideshare.net/swami99/ajanta-paintings-appreciation-of-mahajanaka-jataka-composition</a:t>
            </a:r>
            <a:endParaRPr lang="en-US" dirty="0" smtClean="0"/>
          </a:p>
          <a:p>
            <a:r>
              <a:rPr lang="en-US" dirty="0">
                <a:hlinkClick r:id="rId5"/>
              </a:rPr>
              <a:t>https://</a:t>
            </a:r>
            <a:r>
              <a:rPr lang="en-US" dirty="0" smtClean="0">
                <a:hlinkClick r:id="rId5"/>
              </a:rPr>
              <a:t>www.slideshare.net/robymariavincent/ajanta-ellora-caves</a:t>
            </a:r>
            <a:endParaRPr lang="en-US" dirty="0" smtClean="0"/>
          </a:p>
          <a:p>
            <a:r>
              <a:rPr lang="en-US" dirty="0">
                <a:hlinkClick r:id="rId6"/>
              </a:rPr>
              <a:t>https://</a:t>
            </a:r>
            <a:r>
              <a:rPr lang="en-US" dirty="0" smtClean="0">
                <a:hlinkClick r:id="rId6"/>
              </a:rPr>
              <a:t>www.slideshare.net/rizzu871/ajanta-ellora-caves-42448668</a:t>
            </a:r>
            <a:endParaRPr lang="en-US" dirty="0" smtClean="0"/>
          </a:p>
          <a:p>
            <a:r>
              <a:rPr lang="en-US" dirty="0">
                <a:hlinkClick r:id="rId7"/>
              </a:rPr>
              <a:t>https://www.esamskriti.com/e/Culture/Indian-Culture/Benoy-K.-Behl-brings-ancient-wonders-of-the-Ajanta-Caves-to-Light-1.aspx</a:t>
            </a:r>
            <a:endParaRPr lang="en-US" dirty="0" smtClean="0"/>
          </a:p>
          <a:p>
            <a:endParaRPr lang="en-US" dirty="0" smtClean="0"/>
          </a:p>
          <a:p>
            <a:endParaRPr lang="en-US" dirty="0"/>
          </a:p>
        </p:txBody>
      </p:sp>
    </p:spTree>
    <p:extLst>
      <p:ext uri="{BB962C8B-B14F-4D97-AF65-F5344CB8AC3E}">
        <p14:creationId xmlns:p14="http://schemas.microsoft.com/office/powerpoint/2010/main" val="412586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watch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www.youtube.com/watch?v=a1SdRCDHESM</a:t>
            </a:r>
            <a:endParaRPr lang="en-US" dirty="0" smtClean="0"/>
          </a:p>
          <a:p>
            <a:r>
              <a:rPr lang="en-US">
                <a:hlinkClick r:id="rId3"/>
              </a:rPr>
              <a:t>https://www.youtube.com/watch?v=InmFDhVyszw</a:t>
            </a:r>
            <a:endParaRPr lang="en-US" dirty="0"/>
          </a:p>
        </p:txBody>
      </p:sp>
    </p:spTree>
    <p:extLst>
      <p:ext uri="{BB962C8B-B14F-4D97-AF65-F5344CB8AC3E}">
        <p14:creationId xmlns:p14="http://schemas.microsoft.com/office/powerpoint/2010/main" val="1175760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Books</a:t>
            </a:r>
            <a:br>
              <a:rPr lang="en-US" dirty="0" smtClean="0"/>
            </a:br>
            <a:endParaRPr lang="en-US" dirty="0"/>
          </a:p>
        </p:txBody>
      </p:sp>
      <p:sp>
        <p:nvSpPr>
          <p:cNvPr id="3" name="Content Placeholder 2"/>
          <p:cNvSpPr>
            <a:spLocks noGrp="1"/>
          </p:cNvSpPr>
          <p:nvPr>
            <p:ph idx="1"/>
          </p:nvPr>
        </p:nvSpPr>
        <p:spPr/>
        <p:txBody>
          <a:bodyPr/>
          <a:lstStyle/>
          <a:p>
            <a:r>
              <a:rPr lang="en-US" dirty="0" smtClean="0"/>
              <a:t>Paintings of Ajanta caves</a:t>
            </a:r>
          </a:p>
          <a:p>
            <a:pPr marL="0" indent="0">
              <a:buNone/>
            </a:pPr>
            <a:r>
              <a:rPr lang="en-US" dirty="0" smtClean="0"/>
              <a:t>(2nd century BC to 6</a:t>
            </a:r>
            <a:r>
              <a:rPr lang="en-US" baseline="30000" dirty="0" smtClean="0"/>
              <a:t>th</a:t>
            </a:r>
            <a:r>
              <a:rPr lang="en-US" dirty="0" smtClean="0"/>
              <a:t> century AD)</a:t>
            </a:r>
          </a:p>
          <a:p>
            <a:pPr marL="0" indent="0">
              <a:buNone/>
            </a:pPr>
            <a:r>
              <a:rPr lang="en-US" dirty="0" smtClean="0"/>
              <a:t>Appreciation of </a:t>
            </a:r>
            <a:r>
              <a:rPr lang="en-US" dirty="0" err="1" smtClean="0"/>
              <a:t>Mahajanak</a:t>
            </a:r>
            <a:r>
              <a:rPr lang="en-US" dirty="0" smtClean="0"/>
              <a:t> </a:t>
            </a:r>
            <a:r>
              <a:rPr lang="en-US" dirty="0" err="1" smtClean="0"/>
              <a:t>Jataka</a:t>
            </a:r>
            <a:r>
              <a:rPr lang="en-US" dirty="0" smtClean="0"/>
              <a:t> composition</a:t>
            </a:r>
          </a:p>
          <a:p>
            <a:pPr marL="0" indent="0">
              <a:buNone/>
            </a:pPr>
            <a:r>
              <a:rPr lang="en-US" dirty="0" smtClean="0"/>
              <a:t>By </a:t>
            </a:r>
            <a:r>
              <a:rPr lang="en-US" dirty="0" err="1" smtClean="0"/>
              <a:t>S.Sawaminathan</a:t>
            </a:r>
            <a:endParaRPr lang="en-US" dirty="0" smtClean="0"/>
          </a:p>
          <a:p>
            <a:pPr marL="0" indent="0">
              <a:buNone/>
            </a:pPr>
            <a:r>
              <a:rPr lang="en-US" dirty="0" smtClean="0"/>
              <a:t>Published 2011</a:t>
            </a:r>
          </a:p>
          <a:p>
            <a:pPr marL="0" indent="0">
              <a:buNone/>
            </a:pPr>
            <a:r>
              <a:rPr lang="en-US" dirty="0" smtClean="0"/>
              <a:t>Published in:  </a:t>
            </a:r>
            <a:r>
              <a:rPr lang="en-US" smtClean="0"/>
              <a:t>Education Spirited</a:t>
            </a:r>
            <a:endParaRPr lang="en-US" dirty="0"/>
          </a:p>
        </p:txBody>
      </p:sp>
    </p:spTree>
    <p:extLst>
      <p:ext uri="{BB962C8B-B14F-4D97-AF65-F5344CB8AC3E}">
        <p14:creationId xmlns:p14="http://schemas.microsoft.com/office/powerpoint/2010/main" val="128516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OF AJANTA CAVES-1</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Ajanta Caves, 30 spellbinding Buddhist prayer halls and monasteries carved, into a horseshoe-shaped rock face in a mountainous region of India’s Maharashtra state, 450km (280 miles) east of Mumbai, were ‘discovered’ by accident in 1819.</a:t>
            </a:r>
          </a:p>
          <a:p>
            <a:r>
              <a:rPr lang="en-US" dirty="0" smtClean="0"/>
              <a:t>After its discovery the popularity of Ajanta caves grew at large among the public.</a:t>
            </a:r>
          </a:p>
          <a:p>
            <a:r>
              <a:rPr lang="en-US" dirty="0" smtClean="0"/>
              <a:t>But unfortunately the treasures </a:t>
            </a:r>
            <a:r>
              <a:rPr lang="en-US" dirty="0"/>
              <a:t>of Ajanta </a:t>
            </a:r>
            <a:r>
              <a:rPr lang="en-US" dirty="0" smtClean="0"/>
              <a:t>have been damaged by the visitors</a:t>
            </a:r>
          </a:p>
          <a:p>
            <a:r>
              <a:rPr lang="en-US" dirty="0" smtClean="0"/>
              <a:t>A large no of experts who worked and surveyed about the art of Ajanta was a major cause of its damage.</a:t>
            </a:r>
          </a:p>
          <a:p>
            <a:r>
              <a:rPr lang="en-US" dirty="0" smtClean="0"/>
              <a:t>Also the treasure </a:t>
            </a:r>
            <a:r>
              <a:rPr lang="en-US" dirty="0"/>
              <a:t>hunters, some of whom did more than carve their names on statues: they scraped paintings from walls which crumbled into dust. </a:t>
            </a:r>
            <a:endParaRPr lang="en-US" dirty="0" smtClean="0"/>
          </a:p>
          <a:p>
            <a:r>
              <a:rPr lang="en-US" dirty="0" smtClean="0"/>
              <a:t>One </a:t>
            </a:r>
            <a:r>
              <a:rPr lang="en-US" dirty="0"/>
              <a:t>of the few known surviving paintings to have left Ajanta intact is in the care of the Boston Museum of Fine Arts today. It had been sold in 1924 for £1,000 at Sotheby’s in London</a:t>
            </a:r>
            <a:endParaRPr lang="en-US" dirty="0" smtClean="0"/>
          </a:p>
          <a:p>
            <a:endParaRPr lang="en-US" dirty="0"/>
          </a:p>
        </p:txBody>
      </p:sp>
    </p:spTree>
    <p:extLst>
      <p:ext uri="{BB962C8B-B14F-4D97-AF65-F5344CB8AC3E}">
        <p14:creationId xmlns:p14="http://schemas.microsoft.com/office/powerpoint/2010/main" val="101890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OF AJANTA CAVES-2</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Government of Bombay commissioned new copies of the Ajanta cave paintings in 1872 from John Griffiths, principal of the Bombay School of Art. Griffiths and his students produced 300 paintings, only for a third to go up in flames at London’s Imperial Institute in 1885. In 1909, Lady </a:t>
            </a:r>
            <a:r>
              <a:rPr lang="en-US" dirty="0" err="1"/>
              <a:t>Herringham</a:t>
            </a:r>
            <a:r>
              <a:rPr lang="en-US" dirty="0"/>
              <a:t>, suffragette and art patron, began further copies with help from the Calcutta School of Art, and from the late 1920s the Indian art historian </a:t>
            </a:r>
            <a:r>
              <a:rPr lang="en-US" dirty="0" err="1"/>
              <a:t>Ghulam</a:t>
            </a:r>
            <a:r>
              <a:rPr lang="en-US" dirty="0"/>
              <a:t> </a:t>
            </a:r>
            <a:r>
              <a:rPr lang="en-US" dirty="0" err="1"/>
              <a:t>Yazdani</a:t>
            </a:r>
            <a:r>
              <a:rPr lang="en-US" dirty="0"/>
              <a:t> made a comprehensive photographic survey of the art of Ajanta, published in four volumes between 1930 and 1955.</a:t>
            </a:r>
          </a:p>
        </p:txBody>
      </p:sp>
    </p:spTree>
    <p:extLst>
      <p:ext uri="{BB962C8B-B14F-4D97-AF65-F5344CB8AC3E}">
        <p14:creationId xmlns:p14="http://schemas.microsoft.com/office/powerpoint/2010/main" val="137979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OF AJANTA CAVES-3</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For the best maintenance of the famous Ajanta Caves and their Art  a meticulous </a:t>
            </a:r>
            <a:r>
              <a:rPr lang="en-US" dirty="0"/>
              <a:t>restoration raised </a:t>
            </a:r>
            <a:r>
              <a:rPr lang="en-US" dirty="0" smtClean="0"/>
              <a:t>frequently.</a:t>
            </a:r>
          </a:p>
          <a:p>
            <a:r>
              <a:rPr lang="en-US" dirty="0" smtClean="0"/>
              <a:t>The survey shocks the researchers and raised new </a:t>
            </a:r>
            <a:r>
              <a:rPr lang="en-US" dirty="0"/>
              <a:t>questions asked many times over the past 200 </a:t>
            </a:r>
            <a:r>
              <a:rPr lang="en-US" dirty="0" smtClean="0"/>
              <a:t>years, that, how </a:t>
            </a:r>
            <a:r>
              <a:rPr lang="en-US" dirty="0"/>
              <a:t>did the artists paint so well, with such precise use of </a:t>
            </a:r>
            <a:r>
              <a:rPr lang="en-US" dirty="0" err="1"/>
              <a:t>colour</a:t>
            </a:r>
            <a:r>
              <a:rPr lang="en-US" dirty="0"/>
              <a:t>, in the dark recesses of these rock-carved prayer halls and monasteries? </a:t>
            </a:r>
            <a:endParaRPr lang="en-US" dirty="0" smtClean="0"/>
          </a:p>
          <a:p>
            <a:r>
              <a:rPr lang="en-US" dirty="0" smtClean="0"/>
              <a:t>How </a:t>
            </a:r>
            <a:r>
              <a:rPr lang="en-US" dirty="0"/>
              <a:t>many architects, masons, sculptors and painters would have been at work between from circa AD 460-500 when so much of this glorious place, paid for by merchants and courtiers during the reign of the </a:t>
            </a:r>
            <a:r>
              <a:rPr lang="en-US" dirty="0" err="1"/>
              <a:t>Vakataka</a:t>
            </a:r>
            <a:r>
              <a:rPr lang="en-US" dirty="0"/>
              <a:t> dynasty emperor </a:t>
            </a:r>
            <a:r>
              <a:rPr lang="en-US" dirty="0" err="1"/>
              <a:t>Harisena</a:t>
            </a:r>
            <a:r>
              <a:rPr lang="en-US" dirty="0"/>
              <a:t>, was created? </a:t>
            </a:r>
            <a:endParaRPr lang="en-US" dirty="0" smtClean="0"/>
          </a:p>
          <a:p>
            <a:r>
              <a:rPr lang="en-US" dirty="0" smtClean="0"/>
              <a:t>And</a:t>
            </a:r>
            <a:r>
              <a:rPr lang="en-US" dirty="0"/>
              <a:t>, in those brief years before the fall of the </a:t>
            </a:r>
            <a:r>
              <a:rPr lang="en-US" dirty="0" err="1"/>
              <a:t>Vakataka</a:t>
            </a:r>
            <a:r>
              <a:rPr lang="en-US" dirty="0"/>
              <a:t> empire and its patronage of Buddhist art, could this really have been a place of quiet contemplation when it must have been one vast building site?</a:t>
            </a:r>
          </a:p>
          <a:p>
            <a:r>
              <a:rPr lang="en-US" dirty="0"/>
              <a:t>The </a:t>
            </a:r>
            <a:r>
              <a:rPr lang="en-US" dirty="0" err="1"/>
              <a:t>Vakataka</a:t>
            </a:r>
            <a:r>
              <a:rPr lang="en-US" dirty="0"/>
              <a:t> Empire was a dynasty from the Indian subcontinent that originated from the Deccan in the mid-3rd century CE. </a:t>
            </a:r>
            <a:r>
              <a:rPr lang="en-US" dirty="0" smtClean="0"/>
              <a:t>And it was declined in 5</a:t>
            </a:r>
            <a:r>
              <a:rPr lang="en-US" baseline="30000" dirty="0" smtClean="0"/>
              <a:t>th</a:t>
            </a:r>
            <a:r>
              <a:rPr lang="en-US" dirty="0" smtClean="0"/>
              <a:t> C AD.it belongs to the era of MIDDLE KINGDOM OF INDIA.</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8064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OF AJANTA CAVES</a:t>
            </a:r>
            <a:endParaRPr lang="en-US" dirty="0"/>
          </a:p>
        </p:txBody>
      </p:sp>
      <p:sp>
        <p:nvSpPr>
          <p:cNvPr id="3" name="Content Placeholder 2"/>
          <p:cNvSpPr>
            <a:spLocks noGrp="1"/>
          </p:cNvSpPr>
          <p:nvPr>
            <p:ph idx="1"/>
          </p:nvPr>
        </p:nvSpPr>
        <p:spPr/>
        <p:txBody>
          <a:bodyPr>
            <a:normAutofit/>
          </a:bodyPr>
          <a:lstStyle/>
          <a:p>
            <a:r>
              <a:rPr lang="en-US" sz="1800" dirty="0" smtClean="0"/>
              <a:t>Unknown for more than 1,000 years except to wild animals, insects, flood waters, prodigious foliage and perhaps the local Bhil people, this magnificent work of art, architecture and contemplation, was abandoned by those who created it as long ago as AD 500.</a:t>
            </a:r>
          </a:p>
          <a:p>
            <a:r>
              <a:rPr lang="en-US" sz="1800" dirty="0" smtClean="0"/>
              <a:t>In 1983 it was designated a </a:t>
            </a:r>
            <a:r>
              <a:rPr lang="en-US" sz="1800" dirty="0" err="1" smtClean="0"/>
              <a:t>Unesco</a:t>
            </a:r>
            <a:r>
              <a:rPr lang="en-US" sz="1800" dirty="0" smtClean="0"/>
              <a:t> World Heritage Site.</a:t>
            </a:r>
          </a:p>
          <a:p>
            <a:r>
              <a:rPr lang="en-US" sz="1800" dirty="0" smtClean="0"/>
              <a:t>John Smith, a young British cavalry officer, was on a tiger hunt when he spotted the mouth of a cave high above the </a:t>
            </a:r>
            <a:r>
              <a:rPr lang="en-US" sz="1800" dirty="0" err="1" smtClean="0"/>
              <a:t>Waghora</a:t>
            </a:r>
            <a:r>
              <a:rPr lang="en-US" sz="1800" dirty="0" smtClean="0"/>
              <a:t> (Tiger) River that could only have been man made. Scrambling up with his party, Smith entered the cave and, branding a flaming grass torch, encountered a great vaulted and colonnaded hall, its walls covered in faded paintings. Beneath a dome, a timeless praying Buddha fronted a mound-like shrine, or </a:t>
            </a:r>
            <a:r>
              <a:rPr lang="en-US" sz="1800" i="1" dirty="0" err="1" smtClean="0"/>
              <a:t>stupa</a:t>
            </a:r>
            <a:r>
              <a:rPr lang="en-US" sz="1800" dirty="0" smtClean="0"/>
              <a:t>.</a:t>
            </a:r>
          </a:p>
          <a:p>
            <a:endParaRPr lang="en-US" sz="1400" dirty="0"/>
          </a:p>
        </p:txBody>
      </p:sp>
    </p:spTree>
    <p:extLst>
      <p:ext uri="{BB962C8B-B14F-4D97-AF65-F5344CB8AC3E}">
        <p14:creationId xmlns:p14="http://schemas.microsoft.com/office/powerpoint/2010/main" val="288739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Ajanta caves are comprised of the following </a:t>
            </a:r>
          </a:p>
          <a:p>
            <a:r>
              <a:rPr lang="en-US" dirty="0" smtClean="0"/>
              <a:t>the </a:t>
            </a:r>
            <a:r>
              <a:rPr lang="en-US" dirty="0"/>
              <a:t>prayer halls (</a:t>
            </a:r>
            <a:r>
              <a:rPr lang="en-US" i="1" dirty="0" err="1"/>
              <a:t>chaityagrihas</a:t>
            </a:r>
            <a:r>
              <a:rPr lang="en-US" dirty="0"/>
              <a:t>) </a:t>
            </a:r>
            <a:endParaRPr lang="en-US" dirty="0" smtClean="0"/>
          </a:p>
          <a:p>
            <a:r>
              <a:rPr lang="en-US" dirty="0" smtClean="0"/>
              <a:t>and </a:t>
            </a:r>
            <a:r>
              <a:rPr lang="en-US" dirty="0"/>
              <a:t>monasteries (</a:t>
            </a:r>
            <a:r>
              <a:rPr lang="en-US" i="1" dirty="0" err="1"/>
              <a:t>viharas</a:t>
            </a:r>
            <a:r>
              <a:rPr lang="en-US" dirty="0" smtClean="0"/>
              <a:t>). These have been hewn (cut and carved)  </a:t>
            </a:r>
            <a:r>
              <a:rPr lang="en-US" dirty="0"/>
              <a:t>from solid </a:t>
            </a:r>
            <a:r>
              <a:rPr lang="en-US" dirty="0" smtClean="0"/>
              <a:t>rock. – </a:t>
            </a:r>
            <a:r>
              <a:rPr lang="en-US" dirty="0"/>
              <a:t>between the 1st  and 2nd  centuries </a:t>
            </a:r>
            <a:r>
              <a:rPr lang="en-US" dirty="0" smtClean="0"/>
              <a:t>BC</a:t>
            </a:r>
          </a:p>
          <a:p>
            <a:r>
              <a:rPr lang="en-US" dirty="0" smtClean="0"/>
              <a:t> There are 25 </a:t>
            </a:r>
            <a:r>
              <a:rPr lang="en-US" dirty="0"/>
              <a:t>monasteries, or monks’ lodgings – </a:t>
            </a:r>
            <a:r>
              <a:rPr lang="en-US" dirty="0" smtClean="0"/>
              <a:t>these were carved in </a:t>
            </a:r>
            <a:r>
              <a:rPr lang="en-US" dirty="0"/>
              <a:t>the 5th Century AD.</a:t>
            </a:r>
          </a:p>
          <a:p>
            <a:r>
              <a:rPr lang="en-US" dirty="0" smtClean="0"/>
              <a:t/>
            </a:r>
            <a:br>
              <a:rPr lang="en-US" dirty="0" smtClean="0"/>
            </a:br>
            <a:endParaRPr lang="en-US" dirty="0"/>
          </a:p>
        </p:txBody>
      </p:sp>
    </p:spTree>
    <p:extLst>
      <p:ext uri="{BB962C8B-B14F-4D97-AF65-F5344CB8AC3E}">
        <p14:creationId xmlns:p14="http://schemas.microsoft.com/office/powerpoint/2010/main" val="244774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Subject Matters in the Art of Ajanta-1</a:t>
            </a:r>
            <a:endParaRPr lang="en-US" sz="2000" dirty="0"/>
          </a:p>
        </p:txBody>
      </p:sp>
      <p:sp>
        <p:nvSpPr>
          <p:cNvPr id="3" name="Content Placeholder 2"/>
          <p:cNvSpPr>
            <a:spLocks noGrp="1"/>
          </p:cNvSpPr>
          <p:nvPr>
            <p:ph idx="1"/>
          </p:nvPr>
        </p:nvSpPr>
        <p:spPr/>
        <p:txBody>
          <a:bodyPr>
            <a:normAutofit fontScale="70000" lnSpcReduction="20000"/>
          </a:bodyPr>
          <a:lstStyle/>
          <a:p>
            <a:r>
              <a:rPr lang="en-US" dirty="0"/>
              <a:t>India has some of the finest ancient paintings in the world and they are an inspiration for Buddhist paintings across Asia. The Ajanta murals are the earliest surviving paintings in the Indian subcontinent.</a:t>
            </a:r>
          </a:p>
          <a:p>
            <a:r>
              <a:rPr lang="en-US" dirty="0"/>
              <a:t>“Found in the dark recesses of caves and interiors of temples, these murals have not been clearly photographed or seen by many</a:t>
            </a:r>
          </a:p>
          <a:p>
            <a:r>
              <a:rPr lang="en-US" dirty="0" smtClean="0"/>
              <a:t>Its architecture is of </a:t>
            </a:r>
            <a:r>
              <a:rPr lang="en-US" dirty="0"/>
              <a:t>a very high </a:t>
            </a:r>
            <a:r>
              <a:rPr lang="en-US" dirty="0" smtClean="0"/>
              <a:t>order  and it was approached by stair cases. </a:t>
            </a:r>
            <a:r>
              <a:rPr lang="en-US" dirty="0"/>
              <a:t>the original stone stairs had long </a:t>
            </a:r>
            <a:r>
              <a:rPr lang="en-US" dirty="0" smtClean="0"/>
              <a:t>gone.</a:t>
            </a:r>
          </a:p>
          <a:p>
            <a:r>
              <a:rPr lang="en-US" dirty="0" smtClean="0"/>
              <a:t> Ajanta caves are crowded by a large numbers of sculptures of </a:t>
            </a:r>
            <a:r>
              <a:rPr lang="en-US" dirty="0" err="1" smtClean="0"/>
              <a:t>Buddah</a:t>
            </a:r>
            <a:r>
              <a:rPr lang="en-US" dirty="0" smtClean="0"/>
              <a:t> and </a:t>
            </a:r>
            <a:r>
              <a:rPr lang="en-US" dirty="0" err="1" smtClean="0"/>
              <a:t>Bodhisattavas</a:t>
            </a:r>
            <a:r>
              <a:rPr lang="en-US" dirty="0" smtClean="0"/>
              <a:t>  </a:t>
            </a:r>
            <a:r>
              <a:rPr lang="en-US" dirty="0"/>
              <a:t>and paintings that took the breath away. </a:t>
            </a:r>
            <a:endParaRPr lang="en-US" dirty="0" smtClean="0"/>
          </a:p>
          <a:p>
            <a:r>
              <a:rPr lang="en-US" dirty="0" smtClean="0"/>
              <a:t>Here</a:t>
            </a:r>
            <a:r>
              <a:rPr lang="en-US" dirty="0"/>
              <a:t>, Buddhist monks </a:t>
            </a:r>
            <a:r>
              <a:rPr lang="en-US" dirty="0" smtClean="0"/>
              <a:t>were also painted. </a:t>
            </a:r>
          </a:p>
          <a:p>
            <a:r>
              <a:rPr lang="en-US" dirty="0" smtClean="0"/>
              <a:t>We find thousands </a:t>
            </a:r>
            <a:r>
              <a:rPr lang="en-US" dirty="0"/>
              <a:t>of lustrous images of the lives the Buddha – Siddhartha Gautama – </a:t>
            </a:r>
            <a:r>
              <a:rPr lang="en-US" dirty="0" smtClean="0"/>
              <a:t>who had </a:t>
            </a:r>
            <a:r>
              <a:rPr lang="en-US" dirty="0"/>
              <a:t>lived before this 6th Century Indian prince took up teaching and inspired a way of thinking and being practiced by hundreds of millions around the world today.</a:t>
            </a:r>
          </a:p>
        </p:txBody>
      </p:sp>
    </p:spTree>
    <p:extLst>
      <p:ext uri="{BB962C8B-B14F-4D97-AF65-F5344CB8AC3E}">
        <p14:creationId xmlns:p14="http://schemas.microsoft.com/office/powerpoint/2010/main" val="203474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US" sz="2800" dirty="0" smtClean="0"/>
              <a:t>Subject Matters in the Art of Ajanta-2</a:t>
            </a:r>
            <a:endParaRPr lang="en-US" sz="2700" dirty="0">
              <a:solidFill>
                <a:prstClr val="black"/>
              </a:solidFill>
              <a:ea typeface="+mn-ea"/>
              <a:cs typeface="+mn-cs"/>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smtClean="0">
                <a:solidFill>
                  <a:prstClr val="black"/>
                </a:solidFill>
              </a:rPr>
              <a:t>Representation </a:t>
            </a:r>
            <a:r>
              <a:rPr lang="en-US" b="1" u="sng" dirty="0">
                <a:solidFill>
                  <a:prstClr val="black"/>
                </a:solidFill>
              </a:rPr>
              <a:t>of Princes and Princesses</a:t>
            </a:r>
            <a:endParaRPr lang="en-US" b="1" u="sng" dirty="0" smtClean="0"/>
          </a:p>
          <a:p>
            <a:pPr marL="0" indent="0">
              <a:buNone/>
            </a:pPr>
            <a:r>
              <a:rPr lang="en-US" dirty="0" smtClean="0"/>
              <a:t>Between </a:t>
            </a:r>
            <a:r>
              <a:rPr lang="en-US" dirty="0"/>
              <a:t>images of the Buddha, </a:t>
            </a:r>
            <a:r>
              <a:rPr lang="en-US" dirty="0" smtClean="0"/>
              <a:t>we can find a large no of figurative representations of beautiful princes and princesses. </a:t>
            </a:r>
          </a:p>
          <a:p>
            <a:pPr marL="0" indent="0">
              <a:buNone/>
            </a:pPr>
            <a:r>
              <a:rPr lang="en-US" dirty="0" smtClean="0"/>
              <a:t>They all look very sensuous. </a:t>
            </a:r>
          </a:p>
          <a:p>
            <a:pPr marL="0" indent="0">
              <a:buNone/>
            </a:pPr>
            <a:r>
              <a:rPr lang="en-US" dirty="0" smtClean="0"/>
              <a:t>Each and every one of these representations are full of </a:t>
            </a:r>
            <a:r>
              <a:rPr lang="en-US" dirty="0"/>
              <a:t>glamorous princes and </a:t>
            </a:r>
            <a:r>
              <a:rPr lang="en-US" dirty="0" smtClean="0"/>
              <a:t>princesses</a:t>
            </a:r>
          </a:p>
          <a:p>
            <a:pPr marL="0" indent="0">
              <a:buNone/>
            </a:pPr>
            <a:r>
              <a:rPr lang="en-US" b="1" u="sng" dirty="0" smtClean="0"/>
              <a:t>Other subject matters in </a:t>
            </a:r>
            <a:r>
              <a:rPr lang="en-US" b="1" u="sng" dirty="0" err="1" smtClean="0"/>
              <a:t>ajanta</a:t>
            </a:r>
            <a:r>
              <a:rPr lang="en-US" b="1" u="sng" dirty="0" smtClean="0"/>
              <a:t> cave </a:t>
            </a:r>
            <a:r>
              <a:rPr lang="en-US" b="1" u="sng" dirty="0" err="1" smtClean="0"/>
              <a:t>apintings</a:t>
            </a:r>
            <a:endParaRPr lang="en-US" b="1" u="sng" dirty="0" smtClean="0"/>
          </a:p>
          <a:p>
            <a:pPr marL="0" indent="0">
              <a:buNone/>
            </a:pPr>
            <a:r>
              <a:rPr lang="en-US" dirty="0" smtClean="0"/>
              <a:t>The Ajanta paintings we also see images of </a:t>
            </a:r>
            <a:r>
              <a:rPr lang="en-US" dirty="0"/>
              <a:t>animals, palaces, silks, </a:t>
            </a:r>
            <a:r>
              <a:rPr lang="en-US" dirty="0" err="1"/>
              <a:t>jewellery</a:t>
            </a:r>
            <a:r>
              <a:rPr lang="en-US" dirty="0"/>
              <a:t>, </a:t>
            </a:r>
            <a:endParaRPr lang="en-US" dirty="0" smtClean="0"/>
          </a:p>
          <a:p>
            <a:pPr marL="0" indent="0">
              <a:buNone/>
            </a:pPr>
            <a:r>
              <a:rPr lang="en-US" b="1" u="sng" dirty="0" smtClean="0"/>
              <a:t>Scenes of Divine beauty</a:t>
            </a:r>
          </a:p>
          <a:p>
            <a:pPr marL="0" indent="0">
              <a:buNone/>
            </a:pPr>
            <a:r>
              <a:rPr lang="en-US" dirty="0" smtClean="0"/>
              <a:t>Scenes of lovemaking is another very astonishing and shocking </a:t>
            </a:r>
            <a:r>
              <a:rPr lang="en-US" dirty="0" err="1" smtClean="0"/>
              <a:t>submatter</a:t>
            </a:r>
            <a:r>
              <a:rPr lang="en-US" dirty="0" smtClean="0"/>
              <a:t> to  e found in these caves.  </a:t>
            </a:r>
            <a:r>
              <a:rPr lang="en-US" dirty="0" err="1" smtClean="0"/>
              <a:t>Artista</a:t>
            </a:r>
            <a:r>
              <a:rPr lang="en-US" dirty="0" smtClean="0"/>
              <a:t> of Ajanta Art showed the life </a:t>
            </a:r>
            <a:r>
              <a:rPr lang="en-US" dirty="0"/>
              <a:t>in all its mortal richness. </a:t>
            </a:r>
            <a:endParaRPr lang="en-US" dirty="0" smtClean="0"/>
          </a:p>
          <a:p>
            <a:pPr marL="0" indent="0">
              <a:buNone/>
            </a:pPr>
            <a:r>
              <a:rPr lang="en-US" dirty="0" smtClean="0"/>
              <a:t>Some </a:t>
            </a:r>
            <a:r>
              <a:rPr lang="en-US" dirty="0"/>
              <a:t>of the images shocked </a:t>
            </a:r>
            <a:r>
              <a:rPr lang="en-US" dirty="0" smtClean="0"/>
              <a:t>the </a:t>
            </a:r>
            <a:r>
              <a:rPr lang="en-US" dirty="0" err="1" smtClean="0"/>
              <a:t>viewrs</a:t>
            </a:r>
            <a:r>
              <a:rPr lang="en-US" dirty="0" smtClean="0"/>
              <a:t> and they are still unable </a:t>
            </a:r>
            <a:r>
              <a:rPr lang="en-US" dirty="0"/>
              <a:t>to comprehend that what these Indian artists saw was a joyous vision of natural fecundity and divine beauty.</a:t>
            </a:r>
          </a:p>
        </p:txBody>
      </p:sp>
    </p:spTree>
    <p:extLst>
      <p:ext uri="{BB962C8B-B14F-4D97-AF65-F5344CB8AC3E}">
        <p14:creationId xmlns:p14="http://schemas.microsoft.com/office/powerpoint/2010/main" val="1771480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2251</Words>
  <Application>Microsoft Office PowerPoint</Application>
  <PresentationFormat>On-screen Show (4:3)</PresentationFormat>
  <Paragraphs>125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AJANTA CAVES </vt:lpstr>
      <vt:lpstr>Introduction AJANTA CAVE ART</vt:lpstr>
      <vt:lpstr>DISCOVERY OF AJANTA CAVES-1</vt:lpstr>
      <vt:lpstr>DISCOVERY OF AJANTA CAVES-2</vt:lpstr>
      <vt:lpstr>DISCOVERY OF AJANTA CAVES-3</vt:lpstr>
      <vt:lpstr>DISCOVERY OF AJANTA CAVES</vt:lpstr>
      <vt:lpstr>PowerPoint Presentation</vt:lpstr>
      <vt:lpstr>Subject Matters in the Art of Ajanta-1</vt:lpstr>
      <vt:lpstr>Subject Matters in the Art of Ajanta-2</vt:lpstr>
      <vt:lpstr>Subject Matters in the Art of Ajanta- 3</vt:lpstr>
      <vt:lpstr>Characteristics of Ajanta Cave Paintings-1</vt:lpstr>
      <vt:lpstr>Characteristics of Ajanta Cave Paintings-2</vt:lpstr>
      <vt:lpstr>Characteristics of Ajanta Cave Paintings-3</vt:lpstr>
      <vt:lpstr>Characteristics of Ajanta Cave Paintings-2</vt:lpstr>
      <vt:lpstr>SALIENT FEATURES OF AJNATA WALL PAINTINGS</vt:lpstr>
      <vt:lpstr>SALIENT FEATURES OF AJNATA WALL PAINTINGS</vt:lpstr>
      <vt:lpstr>The Ajanta Caves were abandoned in the 5th Century AD and weren’t discovered by the outside world until some 1,400 years later (Dinodia Photos / Alamy)  </vt:lpstr>
      <vt:lpstr>Alavokitesvara (Examples)</vt:lpstr>
      <vt:lpstr>A wall painting of Bodhisattva Padmapani in Cave 1. (Examples) </vt:lpstr>
      <vt:lpstr>Assignment write down brief notes on the following examples  share the image of the painting</vt:lpstr>
      <vt:lpstr>AN AERIAL VIEW OF AJANTA  CAVES Ajanta  caves  are the house of representations of  Bodhisattva, a figure representing one of the past lives of the Buddha before he achieved Nirvana, or union with the divine spirit.  It is also a gallery of the oldest and some of the finest of all Buddhist art  It has gained fame and become a compelling tourist attraction.  </vt:lpstr>
      <vt:lpstr>Ajanta cave painting: the ceiling</vt:lpstr>
      <vt:lpstr>Research references</vt:lpstr>
      <vt:lpstr>To watch </vt:lpstr>
      <vt:lpstr>Books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AJANTA CAVES </dc:title>
  <dc:creator>Dr. Rifaat</dc:creator>
  <cp:lastModifiedBy>Dr. Rifaat</cp:lastModifiedBy>
  <cp:revision>40</cp:revision>
  <dcterms:created xsi:type="dcterms:W3CDTF">2020-04-25T03:54:35Z</dcterms:created>
  <dcterms:modified xsi:type="dcterms:W3CDTF">2020-04-25T09:02:14Z</dcterms:modified>
</cp:coreProperties>
</file>